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9" r:id="rId1"/>
  </p:sldMasterIdLst>
  <p:notesMasterIdLst>
    <p:notesMasterId r:id="rId23"/>
  </p:notesMasterIdLst>
  <p:handoutMasterIdLst>
    <p:handoutMasterId r:id="rId24"/>
  </p:handoutMasterIdLst>
  <p:sldIdLst>
    <p:sldId id="273" r:id="rId2"/>
    <p:sldId id="274" r:id="rId3"/>
    <p:sldId id="296" r:id="rId4"/>
    <p:sldId id="292" r:id="rId5"/>
    <p:sldId id="295" r:id="rId6"/>
    <p:sldId id="297" r:id="rId7"/>
    <p:sldId id="277" r:id="rId8"/>
    <p:sldId id="298" r:id="rId9"/>
    <p:sldId id="294" r:id="rId10"/>
    <p:sldId id="300" r:id="rId11"/>
    <p:sldId id="278" r:id="rId12"/>
    <p:sldId id="279" r:id="rId13"/>
    <p:sldId id="281" r:id="rId14"/>
    <p:sldId id="282" r:id="rId15"/>
    <p:sldId id="283" r:id="rId16"/>
    <p:sldId id="285" r:id="rId17"/>
    <p:sldId id="286" r:id="rId18"/>
    <p:sldId id="287" r:id="rId19"/>
    <p:sldId id="301" r:id="rId20"/>
    <p:sldId id="299" r:id="rId21"/>
    <p:sldId id="29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64" autoAdjust="0"/>
  </p:normalViewPr>
  <p:slideViewPr>
    <p:cSldViewPr snapToGrid="0">
      <p:cViewPr>
        <p:scale>
          <a:sx n="123" d="100"/>
          <a:sy n="123" d="100"/>
        </p:scale>
        <p:origin x="-1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A8F990B-24E5-4499-8C79-4ED219295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85E1768-BE9B-4942-A8CB-EFAD2A74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4CC439-2BB0-49EE-AF50-FEB093D896BE}" type="datetime1">
              <a:rPr lang="ru-RU" smtClean="0"/>
              <a:t>11.01.2024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AD7F43-CABD-4887-B9A6-4547FDC50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ED62B5D-88F2-4AEE-AFD3-46FC21237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D33B2F-C487-4AD4-A204-7F6ECAAF75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7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762AE-02FD-42BB-8976-1D4E95283E4E}" type="datetime1">
              <a:rPr lang="ru-RU" smtClean="0"/>
              <a:pPr/>
              <a:t>11.01.2024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78AD7B-6C45-4427-8F54-14247E29ED0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06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996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63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8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0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95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55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960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467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777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565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56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0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56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0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0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0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0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E78AD7B-6C45-4427-8F54-14247E29ED0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0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E0D8C8-1D51-4957-9679-2A75F3E3B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73002E0-21A4-4418-A94E-38F32D57E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D7EB31-D912-4495-B3D9-FF1CD3A8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466835-44BC-4109-9E1D-F3A365DF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B975F2-B2B2-44C6-B031-D4572EB7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F90CC-7803-4D04-A188-7FE28A026D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F98261A-DE17-4095-B2EC-93632E44B24E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31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26DEA1-8B11-469A-A0BD-8B49F6AF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42EB64-56A3-4649-A6D7-1A66AB10E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20A6DC-835B-4183-91F7-6D4FB4B4C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5D3BB4-9E68-4B73-A012-47F4013B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291DE8-FF5F-4A8F-9610-D4830F1B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6524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118B32C-4FF2-4890-A9D7-E4E19FC48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C5DE960-4B04-4784-83A1-5002D5E1A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FAC93-281E-4AD7-9053-2EB0E5C3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E03963-7963-4C04-AAA8-B2F5416B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3E30D2-0951-4BBF-B50D-6661AE79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50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E9E615AB-0D5C-403A-BF73-26590545F7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58639 w 12192000"/>
              <a:gd name="connsiteY0" fmla="*/ 344907 h 6858000"/>
              <a:gd name="connsiteX1" fmla="*/ 6069362 w 12192000"/>
              <a:gd name="connsiteY1" fmla="*/ 344907 h 6858000"/>
              <a:gd name="connsiteX2" fmla="*/ 6069362 w 12192000"/>
              <a:gd name="connsiteY2" fmla="*/ 1115999 h 6858000"/>
              <a:gd name="connsiteX3" fmla="*/ 1058639 w 12192000"/>
              <a:gd name="connsiteY3" fmla="*/ 1115999 h 6858000"/>
              <a:gd name="connsiteX4" fmla="*/ 1033586 w 12192000"/>
              <a:gd name="connsiteY4" fmla="*/ 318051 h 6858000"/>
              <a:gd name="connsiteX5" fmla="*/ 1033586 w 12192000"/>
              <a:gd name="connsiteY5" fmla="*/ 1115999 h 6858000"/>
              <a:gd name="connsiteX6" fmla="*/ 864000 w 12192000"/>
              <a:gd name="connsiteY6" fmla="*/ 1115999 h 6858000"/>
              <a:gd name="connsiteX7" fmla="*/ 864000 w 12192000"/>
              <a:gd name="connsiteY7" fmla="*/ 6371999 h 6858000"/>
              <a:gd name="connsiteX8" fmla="*/ 864000 w 12192000"/>
              <a:gd name="connsiteY8" fmla="*/ 6479999 h 6858000"/>
              <a:gd name="connsiteX9" fmla="*/ 6264000 w 12192000"/>
              <a:gd name="connsiteY9" fmla="*/ 6479999 h 6858000"/>
              <a:gd name="connsiteX10" fmla="*/ 6264000 w 12192000"/>
              <a:gd name="connsiteY10" fmla="*/ 6371999 h 6858000"/>
              <a:gd name="connsiteX11" fmla="*/ 6264000 w 12192000"/>
              <a:gd name="connsiteY11" fmla="*/ 1115999 h 6858000"/>
              <a:gd name="connsiteX12" fmla="*/ 6094416 w 12192000"/>
              <a:gd name="connsiteY12" fmla="*/ 1115999 h 6858000"/>
              <a:gd name="connsiteX13" fmla="*/ 6094416 w 12192000"/>
              <a:gd name="connsiteY13" fmla="*/ 318051 h 6858000"/>
              <a:gd name="connsiteX14" fmla="*/ 0 w 12192000"/>
              <a:gd name="connsiteY14" fmla="*/ 0 h 6858000"/>
              <a:gd name="connsiteX15" fmla="*/ 12192000 w 12192000"/>
              <a:gd name="connsiteY15" fmla="*/ 0 h 6858000"/>
              <a:gd name="connsiteX16" fmla="*/ 12192000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1058639" y="344907"/>
                </a:moveTo>
                <a:lnTo>
                  <a:pt x="6069362" y="344907"/>
                </a:lnTo>
                <a:lnTo>
                  <a:pt x="6069362" y="1115999"/>
                </a:lnTo>
                <a:lnTo>
                  <a:pt x="1058639" y="1115999"/>
                </a:lnTo>
                <a:close/>
                <a:moveTo>
                  <a:pt x="1033586" y="318051"/>
                </a:moveTo>
                <a:lnTo>
                  <a:pt x="1033586" y="1115999"/>
                </a:lnTo>
                <a:lnTo>
                  <a:pt x="864000" y="1115999"/>
                </a:lnTo>
                <a:lnTo>
                  <a:pt x="864000" y="6371999"/>
                </a:lnTo>
                <a:lnTo>
                  <a:pt x="864000" y="6479999"/>
                </a:lnTo>
                <a:lnTo>
                  <a:pt x="6264000" y="6479999"/>
                </a:lnTo>
                <a:lnTo>
                  <a:pt x="6264000" y="6371999"/>
                </a:lnTo>
                <a:lnTo>
                  <a:pt x="6264000" y="1115999"/>
                </a:lnTo>
                <a:lnTo>
                  <a:pt x="6094416" y="1115999"/>
                </a:lnTo>
                <a:lnTo>
                  <a:pt x="6094416" y="3180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rIns="792000" rtlCol="0" anchor="ctr">
            <a:noAutofit/>
          </a:bodyPr>
          <a:lstStyle>
            <a:lvl1pPr marL="0" indent="0" algn="r">
              <a:buNone/>
              <a:defRPr i="1"/>
            </a:lvl1pPr>
          </a:lstStyle>
          <a:p>
            <a:pPr rtl="0"/>
            <a:r>
              <a:rPr lang="ru-RU" noProof="0" dirty="0"/>
              <a:t>Перетащите или вставьте свой рисунок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noFill/>
        </p:spPr>
        <p:txBody>
          <a:bodyPr tIns="252000" rtlCol="0" anchor="ctr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07BC130-4A17-4F0C-9A10-476CFDF603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9E2F4497-ABB8-41B2-93D0-ECD1832AAAD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33586" y="318052"/>
            <a:ext cx="5060830" cy="5424867"/>
          </a:xfrm>
          <a:custGeom>
            <a:avLst/>
            <a:gdLst>
              <a:gd name="connsiteX0" fmla="*/ 29714 w 6002337"/>
              <a:gd name="connsiteY0" fmla="*/ 31852 h 6434099"/>
              <a:gd name="connsiteX1" fmla="*/ 29714 w 6002337"/>
              <a:gd name="connsiteY1" fmla="*/ 6402247 h 6434099"/>
              <a:gd name="connsiteX2" fmla="*/ 5972622 w 6002337"/>
              <a:gd name="connsiteY2" fmla="*/ 6402247 h 6434099"/>
              <a:gd name="connsiteX3" fmla="*/ 5972622 w 6002337"/>
              <a:gd name="connsiteY3" fmla="*/ 31852 h 6434099"/>
              <a:gd name="connsiteX4" fmla="*/ 0 w 6002337"/>
              <a:gd name="connsiteY4" fmla="*/ 0 h 6434099"/>
              <a:gd name="connsiteX5" fmla="*/ 6002337 w 6002337"/>
              <a:gd name="connsiteY5" fmla="*/ 0 h 6434099"/>
              <a:gd name="connsiteX6" fmla="*/ 6002337 w 6002337"/>
              <a:gd name="connsiteY6" fmla="*/ 6434099 h 6434099"/>
              <a:gd name="connsiteX7" fmla="*/ 0 w 6002337"/>
              <a:gd name="connsiteY7" fmla="*/ 6434099 h 64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337" h="6434099">
                <a:moveTo>
                  <a:pt x="29714" y="31852"/>
                </a:moveTo>
                <a:lnTo>
                  <a:pt x="29714" y="6402247"/>
                </a:lnTo>
                <a:lnTo>
                  <a:pt x="5972622" y="6402247"/>
                </a:lnTo>
                <a:lnTo>
                  <a:pt x="5972622" y="31852"/>
                </a:lnTo>
                <a:close/>
                <a:moveTo>
                  <a:pt x="0" y="0"/>
                </a:moveTo>
                <a:lnTo>
                  <a:pt x="6002337" y="0"/>
                </a:lnTo>
                <a:lnTo>
                  <a:pt x="6002337" y="6434099"/>
                </a:lnTo>
                <a:lnTo>
                  <a:pt x="0" y="64340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noProof="0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DDB1BC04-99B8-4293-A596-337F37F17B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77308" y="1571348"/>
            <a:ext cx="1143665" cy="881149"/>
            <a:chOff x="2977308" y="1366554"/>
            <a:chExt cx="1143665" cy="881149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398B0B3A-3298-4A20-B81B-EEB3B81B6FBC}"/>
                </a:ext>
              </a:extLst>
            </p:cNvPr>
            <p:cNvGrpSpPr/>
            <p:nvPr/>
          </p:nvGrpSpPr>
          <p:grpSpPr>
            <a:xfrm>
              <a:off x="2977308" y="1366554"/>
              <a:ext cx="1143665" cy="701149"/>
              <a:chOff x="3255455" y="1367454"/>
              <a:chExt cx="681160" cy="417600"/>
            </a:xfrm>
          </p:grpSpPr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B312435D-F0FE-415F-BE90-B91941F4FD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ru-RU" noProof="0" dirty="0"/>
              </a:p>
            </p:txBody>
          </p:sp>
          <p:sp>
            <p:nvSpPr>
              <p:cNvPr id="23" name="Пятиугольник 22">
                <a:extLst>
                  <a:ext uri="{FF2B5EF4-FFF2-40B4-BE49-F238E27FC236}">
                    <a16:creationId xmlns:a16="http://schemas.microsoft.com/office/drawing/2014/main" xmlns="" id="{C4B24F98-5089-43E0-B83E-C75A400D8C23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9C24F3AB-57F5-41DC-8E65-2EBF42D7B729}"/>
                </a:ext>
              </a:extLst>
            </p:cNvPr>
            <p:cNvGrpSpPr/>
            <p:nvPr/>
          </p:nvGrpSpPr>
          <p:grpSpPr>
            <a:xfrm rot="10800000">
              <a:off x="2977308" y="1546554"/>
              <a:ext cx="1143665" cy="701149"/>
              <a:chOff x="3255455" y="1367454"/>
              <a:chExt cx="681160" cy="417600"/>
            </a:xfrm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99DD331A-1BA6-4E0B-A15B-8474C9E77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ru-RU" noProof="0" dirty="0"/>
              </a:p>
            </p:txBody>
          </p:sp>
          <p:sp>
            <p:nvSpPr>
              <p:cNvPr id="21" name="Пятиугольник 20">
                <a:extLst>
                  <a:ext uri="{FF2B5EF4-FFF2-40B4-BE49-F238E27FC236}">
                    <a16:creationId xmlns:a16="http://schemas.microsoft.com/office/drawing/2014/main" xmlns="" id="{50CA7A46-A1C2-4E14-964D-FAC5F14EFFE4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040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рисун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45125BB-6786-4FBA-908D-90C8A82582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1368000" rtlCol="0" anchor="ctr"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Перетащите или вставьте свой рисунок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A89928A-6D79-464E-B588-1951C7BC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1116000"/>
            <a:ext cx="6479900" cy="5256000"/>
          </a:xfrm>
          <a:noFill/>
        </p:spPr>
        <p:txBody>
          <a:bodyPr tIns="252000" bIns="3888000" rtlCol="0" anchor="t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9F56D8-8E24-456A-8539-351E2054E8BB}"/>
              </a:ext>
            </a:extLst>
          </p:cNvPr>
          <p:cNvSpPr/>
          <p:nvPr userDrawn="1"/>
        </p:nvSpPr>
        <p:spPr>
          <a:xfrm>
            <a:off x="5359400" y="6372000"/>
            <a:ext cx="64799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F8A4A981-D13E-4CBF-B1B9-9BD7D545B8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97525" y="2794552"/>
            <a:ext cx="6072188" cy="307284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CD12B0-2D62-45AC-AE84-26428B62CF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3D2A3941-2D95-4A84-B382-159E988C09D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 flipV="1">
            <a:off x="5550051" y="318052"/>
            <a:ext cx="6095329" cy="2149666"/>
          </a:xfrm>
          <a:custGeom>
            <a:avLst/>
            <a:gdLst>
              <a:gd name="connsiteX0" fmla="*/ 6070276 w 6095329"/>
              <a:gd name="connsiteY0" fmla="*/ 2122810 h 2149666"/>
              <a:gd name="connsiteX1" fmla="*/ 6070276 w 6095329"/>
              <a:gd name="connsiteY1" fmla="*/ 26856 h 2149666"/>
              <a:gd name="connsiteX2" fmla="*/ 3557005 w 6095329"/>
              <a:gd name="connsiteY2" fmla="*/ 26856 h 2149666"/>
              <a:gd name="connsiteX3" fmla="*/ 2538324 w 6095329"/>
              <a:gd name="connsiteY3" fmla="*/ 26856 h 2149666"/>
              <a:gd name="connsiteX4" fmla="*/ 25053 w 6095329"/>
              <a:gd name="connsiteY4" fmla="*/ 26856 h 2149666"/>
              <a:gd name="connsiteX5" fmla="*/ 25053 w 6095329"/>
              <a:gd name="connsiteY5" fmla="*/ 2122810 h 2149666"/>
              <a:gd name="connsiteX6" fmla="*/ 2538324 w 6095329"/>
              <a:gd name="connsiteY6" fmla="*/ 2122810 h 2149666"/>
              <a:gd name="connsiteX7" fmla="*/ 3557005 w 6095329"/>
              <a:gd name="connsiteY7" fmla="*/ 2122810 h 2149666"/>
              <a:gd name="connsiteX8" fmla="*/ 6095329 w 6095329"/>
              <a:gd name="connsiteY8" fmla="*/ 2149666 h 2149666"/>
              <a:gd name="connsiteX9" fmla="*/ 6070276 w 6095329"/>
              <a:gd name="connsiteY9" fmla="*/ 2149666 h 2149666"/>
              <a:gd name="connsiteX10" fmla="*/ 3557005 w 6095329"/>
              <a:gd name="connsiteY10" fmla="*/ 2149666 h 2149666"/>
              <a:gd name="connsiteX11" fmla="*/ 2538324 w 6095329"/>
              <a:gd name="connsiteY11" fmla="*/ 2149666 h 2149666"/>
              <a:gd name="connsiteX12" fmla="*/ 25053 w 6095329"/>
              <a:gd name="connsiteY12" fmla="*/ 2149666 h 2149666"/>
              <a:gd name="connsiteX13" fmla="*/ 0 w 6095329"/>
              <a:gd name="connsiteY13" fmla="*/ 2149666 h 2149666"/>
              <a:gd name="connsiteX14" fmla="*/ 0 w 6095329"/>
              <a:gd name="connsiteY14" fmla="*/ 0 h 2149666"/>
              <a:gd name="connsiteX15" fmla="*/ 25053 w 6095329"/>
              <a:gd name="connsiteY15" fmla="*/ 0 h 2149666"/>
              <a:gd name="connsiteX16" fmla="*/ 2538324 w 6095329"/>
              <a:gd name="connsiteY16" fmla="*/ 0 h 2149666"/>
              <a:gd name="connsiteX17" fmla="*/ 3557005 w 6095329"/>
              <a:gd name="connsiteY17" fmla="*/ 0 h 2149666"/>
              <a:gd name="connsiteX18" fmla="*/ 6070276 w 6095329"/>
              <a:gd name="connsiteY18" fmla="*/ 0 h 2149666"/>
              <a:gd name="connsiteX19" fmla="*/ 6095329 w 6095329"/>
              <a:gd name="connsiteY19" fmla="*/ 0 h 214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329" h="2149666">
                <a:moveTo>
                  <a:pt x="6070276" y="2122810"/>
                </a:moveTo>
                <a:lnTo>
                  <a:pt x="6070276" y="26856"/>
                </a:lnTo>
                <a:lnTo>
                  <a:pt x="3557005" y="26856"/>
                </a:lnTo>
                <a:lnTo>
                  <a:pt x="2538324" y="26856"/>
                </a:lnTo>
                <a:lnTo>
                  <a:pt x="25053" y="26856"/>
                </a:lnTo>
                <a:lnTo>
                  <a:pt x="25053" y="2122810"/>
                </a:lnTo>
                <a:lnTo>
                  <a:pt x="2538324" y="2122810"/>
                </a:lnTo>
                <a:lnTo>
                  <a:pt x="3557005" y="2122810"/>
                </a:lnTo>
                <a:close/>
                <a:moveTo>
                  <a:pt x="6095329" y="2149666"/>
                </a:moveTo>
                <a:lnTo>
                  <a:pt x="6070276" y="2149666"/>
                </a:lnTo>
                <a:lnTo>
                  <a:pt x="3557005" y="2149666"/>
                </a:lnTo>
                <a:lnTo>
                  <a:pt x="2538324" y="2149666"/>
                </a:lnTo>
                <a:lnTo>
                  <a:pt x="25053" y="2149666"/>
                </a:lnTo>
                <a:lnTo>
                  <a:pt x="0" y="2149666"/>
                </a:lnTo>
                <a:lnTo>
                  <a:pt x="0" y="0"/>
                </a:lnTo>
                <a:lnTo>
                  <a:pt x="25053" y="0"/>
                </a:lnTo>
                <a:lnTo>
                  <a:pt x="2538324" y="0"/>
                </a:lnTo>
                <a:lnTo>
                  <a:pt x="3557005" y="0"/>
                </a:lnTo>
                <a:lnTo>
                  <a:pt x="6070276" y="0"/>
                </a:lnTo>
                <a:lnTo>
                  <a:pt x="609532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9013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solidFill>
            <a:schemeClr val="accent5">
              <a:lumMod val="50000"/>
            </a:schemeClr>
          </a:solidFill>
        </p:spPr>
        <p:txBody>
          <a:bodyPr tIns="252000" rtlCol="0" anchor="ctr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791D6E6-C85E-4B8A-B36A-C2C790D8DF4D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9326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Перетащите или вставьте свой рисунок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360000" rIns="90000"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 dirty="0"/>
              <a:t>ВАША </a:t>
            </a:r>
            <a:br>
              <a:rPr lang="ru-RU" noProof="0" dirty="0"/>
            </a:br>
            <a:r>
              <a:rPr lang="ru-RU" noProof="0" dirty="0"/>
              <a:t>ДОЛЖНОСТЬ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2196" y="5135035"/>
            <a:ext cx="3932237" cy="1021679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3130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36ABC0-229D-490D-9898-7C9FFECA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193FE-D7E9-46BB-B915-360A5C8C2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53202D-65FC-492C-BE36-66A2C79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4903CB-AFDA-4E73-A3D4-CC026F65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840D15-1B14-4FAE-8CAB-B8A20365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73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F0798E-86FA-414A-BB99-D5D52233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BB35F6-A675-437D-B545-AA888791D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209F95-398A-4622-9A83-C91C7B93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718F89-E292-4660-8ABC-08CA545B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52A783-E98A-402C-8E4C-57E2FC0D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822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3E3668-6BF1-4867-8496-543C3182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03CF4-B516-454D-8D12-B77CC93F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A887B8-77B8-4AEC-9458-C93AA9EDF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A3BB45-1452-460D-8570-3A12CC78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06AD0B-355F-4D5B-86ED-1596A41E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BE42EC-1F54-4709-8E00-16729F36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9663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2F7D1-2869-43C7-907B-282738F9C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54F4DC-E802-4A68-857B-DF0095E3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4478D3D-7957-436C-8751-6F905E6C7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96D2895-E63B-4459-B917-5DBBA0999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478A6C6-C985-41D3-85C4-04D90C0A7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E7EA9B1-5F62-4ABC-A4D0-CEFF5701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F4FC9E0-00A8-4F1C-AE58-9B8B5D2A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D6B656-0881-48EB-BAF3-112CC7D8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05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856B7-3235-4911-9E00-9C730ED7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F778FDC-4F9D-4B3F-ABFB-930C57858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F4F1BD-4262-4D26-8D0F-424F521E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EB76877-A018-4351-B53B-30A065F9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2731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63FED7-EC45-48C4-BD93-7A03E2A6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033CFBE-3E7F-45B7-B2D1-53F7E6D9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C9C98F-778E-4473-8141-E94D2EE7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264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B76276-0043-4F5E-8BBB-695FEB87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79EB0B-E2E5-42D7-A793-DAF8D9A7C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5929E6-7E8F-4F73-A555-58E079D3F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A8BCE93-A5EC-4FFB-BDE3-6A09C456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00ED16B-FDD2-4C1A-BDBD-75F14CCA2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9700AE-DA92-46E7-98B8-A3CD7C9C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0662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25D717-A53C-4F41-AF9F-54A1831E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830F2D7-23A7-4CE8-A6A0-B0B9B983D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69FF70-075D-4365-8F69-7571A83FD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E02429-7CC0-4289-A59B-1FD938D71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2FD387-F3BF-4BA0-839D-E7CBB46F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059B34C-CC17-4E7E-8421-71B68EBA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F90CC-7803-4D04-A188-7FE28A026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AAB54-F717-4F01-8BCC-43372185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53EC76-E09D-4426-904B-01B6E82A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065F78-FBB0-4ACD-8349-0ED78FCA9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D3262-B4A8-4AE8-A78E-691C16C35672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91732C-8F2E-4E5D-93C5-152FCF9A4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E56F1B-3EE9-46B3-AA5B-E1B2C371A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F03C2C8-8B5F-45CA-B03C-86A7238BBCA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97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3" r:id="rId13"/>
    <p:sldLayoutId id="2147483649" r:id="rId14"/>
    <p:sldLayoutId id="214748365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xmlns="" id="{ECD0BF72-0C4D-44AB-AA6C-FD2587C5D7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xmlns="" id="{5523C670-74D7-4ED8-BA51-B6FB65570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096000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xmlns="" id="{BAEEE533-7CA5-4134-A14A-8575F66C61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88570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xmlns="" id="{E64B7817-E956-406B-A85B-5AEF36B1F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90581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xmlns="" id="{92FC9C1F-8CBA-4083-8724-3735C556D8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5528" y="1124043"/>
            <a:ext cx="6105065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xmlns="" id="{C09D77CA-5613-448F-9689-5FED3012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390" y="1124043"/>
            <a:ext cx="5481180" cy="34867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FFFFFF"/>
                </a:solidFill>
              </a:rPr>
              <a:t/>
            </a:r>
            <a:br>
              <a:rPr lang="ru-RU" sz="5400" b="1" dirty="0" smtClean="0">
                <a:solidFill>
                  <a:srgbClr val="FFFFFF"/>
                </a:solidFill>
              </a:rPr>
            </a:br>
            <a:r>
              <a:rPr lang="ru-RU" sz="5400" b="1" dirty="0" smtClean="0">
                <a:solidFill>
                  <a:srgbClr val="FFFFFF"/>
                </a:solidFill>
              </a:rPr>
              <a:t/>
            </a:r>
            <a:br>
              <a:rPr lang="ru-RU" sz="5400" b="1" dirty="0" smtClean="0">
                <a:solidFill>
                  <a:srgbClr val="FFFFFF"/>
                </a:solidFill>
              </a:rPr>
            </a:br>
            <a:r>
              <a:rPr lang="ru-RU" sz="5400" b="1" dirty="0">
                <a:solidFill>
                  <a:srgbClr val="FFFFFF"/>
                </a:solidFill>
              </a:rPr>
              <a:t/>
            </a:r>
            <a:br>
              <a:rPr lang="ru-RU" sz="5400" b="1" dirty="0">
                <a:solidFill>
                  <a:srgbClr val="FFFFFF"/>
                </a:solidFill>
              </a:rPr>
            </a:br>
            <a:r>
              <a:rPr lang="ru-RU" sz="5400" b="1" dirty="0" smtClean="0">
                <a:solidFill>
                  <a:srgbClr val="FFFFFF"/>
                </a:solidFill>
              </a:rPr>
              <a:t/>
            </a:r>
            <a:br>
              <a:rPr lang="ru-RU" sz="5400" b="1" dirty="0" smtClean="0">
                <a:solidFill>
                  <a:srgbClr val="FFFFFF"/>
                </a:solidFill>
              </a:rPr>
            </a:br>
            <a:r>
              <a:rPr lang="ru-RU" sz="5400" b="1" dirty="0">
                <a:solidFill>
                  <a:srgbClr val="FFFFFF"/>
                </a:solidFill>
              </a:rPr>
              <a:t/>
            </a:r>
            <a:br>
              <a:rPr lang="ru-RU" sz="5400" b="1" dirty="0">
                <a:solidFill>
                  <a:srgbClr val="FFFFFF"/>
                </a:solidFill>
              </a:rPr>
            </a:br>
            <a:r>
              <a:rPr lang="ru-RU" b="1" dirty="0" smtClean="0">
                <a:solidFill>
                  <a:srgbClr val="FFFFFF"/>
                </a:solidFill>
              </a:rPr>
              <a:t/>
            </a:r>
            <a:br>
              <a:rPr lang="ru-RU" b="1" dirty="0" smtClean="0">
                <a:solidFill>
                  <a:srgbClr val="FFFFFF"/>
                </a:solidFill>
              </a:rPr>
            </a:br>
            <a:r>
              <a:rPr lang="ru-RU" b="1" i="1" dirty="0" smtClean="0">
                <a:solidFill>
                  <a:srgbClr val="FFFFFF"/>
                </a:solidFill>
              </a:rPr>
              <a:t>Медиация, как альтернатива разрешения конфликта</a:t>
            </a:r>
            <a:br>
              <a:rPr lang="ru-RU" b="1" i="1" dirty="0" smtClean="0">
                <a:solidFill>
                  <a:srgbClr val="FFFFFF"/>
                </a:solidFill>
              </a:rPr>
            </a:br>
            <a:r>
              <a:rPr lang="en-US" sz="5400" b="1" i="1" dirty="0">
                <a:solidFill>
                  <a:srgbClr val="FFFFFF"/>
                </a:solidFill>
              </a:rPr>
              <a:t/>
            </a:r>
            <a:br>
              <a:rPr lang="en-US" sz="5400" b="1" i="1" dirty="0">
                <a:solidFill>
                  <a:srgbClr val="FFFFFF"/>
                </a:solidFill>
              </a:rPr>
            </a:b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B4C81634-C384-4B8E-8072-4602ED8DD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529" y="5222929"/>
            <a:ext cx="5210064" cy="115958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Подготовил: социальный педагог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МОБУ «</a:t>
            </a:r>
            <a:r>
              <a:rPr lang="ru-RU" sz="2000" b="1" dirty="0" err="1" smtClean="0">
                <a:solidFill>
                  <a:srgbClr val="002060"/>
                </a:solidFill>
              </a:rPr>
              <a:t>Волховская</a:t>
            </a:r>
            <a:r>
              <a:rPr lang="ru-RU" sz="2000" b="1" dirty="0" smtClean="0">
                <a:solidFill>
                  <a:srgbClr val="002060"/>
                </a:solidFill>
              </a:rPr>
              <a:t> городская гимназия №3 имени Героя Советского Союза Александра Лукьянова»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err="1" smtClean="0">
                <a:solidFill>
                  <a:srgbClr val="002060"/>
                </a:solidFill>
              </a:rPr>
              <a:t>Иостман-Шитс</a:t>
            </a:r>
            <a:r>
              <a:rPr lang="ru-RU" sz="2000" b="1" dirty="0" smtClean="0">
                <a:solidFill>
                  <a:srgbClr val="002060"/>
                </a:solidFill>
              </a:rPr>
              <a:t> М.К.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Pictures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24" y="371177"/>
            <a:ext cx="3851328" cy="288477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44" y="3509328"/>
            <a:ext cx="4009615" cy="275198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FFFFFF"/>
                </a:solidFill>
              </a:rPr>
              <a:t>Правила примирительной встречи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19323" y="2378077"/>
            <a:ext cx="6366358" cy="430407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Не перебивать – у каждого есть возможность быть выслушанным до конца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Не оскорблять, чтобы все чувствовали себя в безопасности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Конфиденциальность – не рассказывать окружающим, что происходило на встрече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Каждый участник может при необходимости предложить сделать перерыв, перенести продолжение встречи на другой день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Медиатор может поговорить с кем-то из участников наедине, а также участник с медиатором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07" y="2489937"/>
            <a:ext cx="3955857" cy="34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4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Процесс медиации может быть инициирован обеими сторонами, либо одной из сторон.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ртинка показывает кто является участниками процесса медиации">
            <a:extLst>
              <a:ext uri="{FF2B5EF4-FFF2-40B4-BE49-F238E27FC236}">
                <a16:creationId xmlns:a16="http://schemas.microsoft.com/office/drawing/2014/main" xmlns="" id="{E19BA407-A65F-4BE4-9766-EA6F6B8CAC85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7"/>
          <a:stretch/>
        </p:blipFill>
        <p:spPr bwMode="auto">
          <a:xfrm>
            <a:off x="539249" y="843026"/>
            <a:ext cx="7608304" cy="47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5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19866" y="1621982"/>
            <a:ext cx="2469624" cy="38009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В случае, если к медиатору обращается одна сторона, медиатор может по ее просьбе сделать предложение об урегулировании спора путем проведения медиации второй стороне.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BF612DC-8887-4ECB-ACA8-8D470496B9F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b="10365"/>
          <a:stretch/>
        </p:blipFill>
        <p:spPr>
          <a:xfrm>
            <a:off x="469538" y="883229"/>
            <a:ext cx="4217325" cy="2858777"/>
          </a:xfrm>
        </p:spPr>
      </p:pic>
      <p:pic>
        <p:nvPicPr>
          <p:cNvPr id="36" name="Объект 5">
            <a:extLst>
              <a:ext uri="{FF2B5EF4-FFF2-40B4-BE49-F238E27FC236}">
                <a16:creationId xmlns:a16="http://schemas.microsoft.com/office/drawing/2014/main" xmlns="" id="{40AC1617-9D31-4877-B46E-FC354EFC7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89"/>
          <a:stretch/>
        </p:blipFill>
        <p:spPr>
          <a:xfrm>
            <a:off x="3915838" y="3429000"/>
            <a:ext cx="4090362" cy="254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4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A35CF76-7666-4A41-B583-8D006B5F478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b="11559"/>
          <a:stretch/>
        </p:blipFill>
        <p:spPr>
          <a:xfrm>
            <a:off x="964617" y="1286123"/>
            <a:ext cx="6654189" cy="4472633"/>
          </a:xfrm>
        </p:spPr>
      </p:pic>
      <p:sp>
        <p:nvSpPr>
          <p:cNvPr id="15" name="Заголовок 13">
            <a:extLst>
              <a:ext uri="{FF2B5EF4-FFF2-40B4-BE49-F238E27FC236}">
                <a16:creationId xmlns:a16="http://schemas.microsoft.com/office/drawing/2014/main" xmlns="" id="{8EA15979-D3F1-45E3-8C01-7AEF5118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6251" y="960895"/>
            <a:ext cx="2479729" cy="51066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Медиатор открывая медиацию: представляется, предлагает представиться лицам, участвующим в переговорах, </a:t>
            </a:r>
            <a:r>
              <a:rPr lang="ru-RU" sz="2200" b="1" dirty="0" smtClean="0">
                <a:solidFill>
                  <a:srgbClr val="FF0000"/>
                </a:solidFill>
              </a:rPr>
              <a:t>объясняет </a:t>
            </a:r>
            <a:r>
              <a:rPr lang="ru-RU" sz="2200" b="1" dirty="0">
                <a:solidFill>
                  <a:srgbClr val="FF0000"/>
                </a:solidFill>
              </a:rPr>
              <a:t>их полномочия, рассказывает о порядке проведения </a:t>
            </a:r>
            <a:r>
              <a:rPr lang="ru-RU" sz="2200" b="1" dirty="0" smtClean="0">
                <a:solidFill>
                  <a:srgbClr val="FF0000"/>
                </a:solidFill>
              </a:rPr>
              <a:t>процедуры медиации.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5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головок 13">
            <a:extLst>
              <a:ext uri="{FF2B5EF4-FFF2-40B4-BE49-F238E27FC236}">
                <a16:creationId xmlns:a16="http://schemas.microsoft.com/office/drawing/2014/main" xmlns="" id="{8EA15979-D3F1-45E3-8C01-7AEF5118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2899" y="1201106"/>
            <a:ext cx="2469624" cy="46426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Сторонам поочередно предоставляется возможность изложить свое понимание причин возникновения спора, пути его разрешения и желаемый результат переговоров. 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02326A-220A-4727-B1C6-33C2A7F7AC4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b="18164"/>
          <a:stretch/>
        </p:blipFill>
        <p:spPr>
          <a:xfrm>
            <a:off x="917040" y="1256399"/>
            <a:ext cx="6974936" cy="4345201"/>
          </a:xfrm>
        </p:spPr>
      </p:pic>
    </p:spTree>
    <p:extLst>
      <p:ext uri="{BB962C8B-B14F-4D97-AF65-F5344CB8AC3E}">
        <p14:creationId xmlns:p14="http://schemas.microsoft.com/office/powerpoint/2010/main" val="44891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головок 13">
            <a:extLst>
              <a:ext uri="{FF2B5EF4-FFF2-40B4-BE49-F238E27FC236}">
                <a16:creationId xmlns:a16="http://schemas.microsoft.com/office/drawing/2014/main" xmlns="" id="{8EA15979-D3F1-45E3-8C01-7AEF5118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2899" y="1201106"/>
            <a:ext cx="2469624" cy="46426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После того, как каждая сторона рассказала свое видение ситуации следует этап дискуссии, на которой стороны и медиатор могут задать возникшие в ходе презентации сторон вопросы.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3A7B206-4EFD-41C1-8A47-11EC616C64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b="16231"/>
          <a:stretch/>
        </p:blipFill>
        <p:spPr>
          <a:xfrm>
            <a:off x="737494" y="1413779"/>
            <a:ext cx="7108435" cy="4458566"/>
          </a:xfrm>
        </p:spPr>
      </p:pic>
    </p:spTree>
    <p:extLst>
      <p:ext uri="{BB962C8B-B14F-4D97-AF65-F5344CB8AC3E}">
        <p14:creationId xmlns:p14="http://schemas.microsoft.com/office/powerpoint/2010/main" val="981416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головок 13">
            <a:extLst>
              <a:ext uri="{FF2B5EF4-FFF2-40B4-BE49-F238E27FC236}">
                <a16:creationId xmlns:a16="http://schemas.microsoft.com/office/drawing/2014/main" xmlns="" id="{8EA15979-D3F1-45E3-8C01-7AEF5118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2498" y="1041009"/>
            <a:ext cx="2690025" cy="4802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Стороны определяют и формулируют круг спорных вопросов, требующих рассмотрения и обсуждения, выражают свое мнение и позицию по поводу возникшей спорной ситуации, выделяют основные вопросы, решение которых является наиболее важным для них. 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8F7A6D37-17A0-47D0-B519-B84C26E9B58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b="13378"/>
          <a:stretch/>
        </p:blipFill>
        <p:spPr>
          <a:xfrm>
            <a:off x="804781" y="1222777"/>
            <a:ext cx="7077240" cy="4634247"/>
          </a:xfrm>
        </p:spPr>
      </p:pic>
    </p:spTree>
    <p:extLst>
      <p:ext uri="{BB962C8B-B14F-4D97-AF65-F5344CB8AC3E}">
        <p14:creationId xmlns:p14="http://schemas.microsoft.com/office/powerpoint/2010/main" val="66171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головок 13">
            <a:extLst>
              <a:ext uri="{FF2B5EF4-FFF2-40B4-BE49-F238E27FC236}">
                <a16:creationId xmlns:a16="http://schemas.microsoft.com/office/drawing/2014/main" xmlns="" id="{8EA15979-D3F1-45E3-8C01-7AEF5118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2498" y="1041009"/>
            <a:ext cx="2690025" cy="48027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Стороны вырабатывают и обсуждают варианты предложений по урегулированию спора, анализируют и оценивают предложенные варианты и способы урегулирования спора с точки зрения конструктивности, приемлемости и реалистичности. 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Изображение выглядит как часы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772F5159-7583-4073-8622-CAD6A9E611B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14656" b="16007"/>
          <a:stretch/>
        </p:blipFill>
        <p:spPr>
          <a:xfrm>
            <a:off x="1229178" y="2178248"/>
            <a:ext cx="6100090" cy="31933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ECED69-1821-4D84-85BF-290643CEA5E4}"/>
              </a:ext>
            </a:extLst>
          </p:cNvPr>
          <p:cNvSpPr txBox="1"/>
          <p:nvPr/>
        </p:nvSpPr>
        <p:spPr>
          <a:xfrm>
            <a:off x="1665441" y="1173529"/>
            <a:ext cx="5867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предложений</a:t>
            </a:r>
          </a:p>
        </p:txBody>
      </p:sp>
    </p:spTree>
    <p:extLst>
      <p:ext uri="{BB962C8B-B14F-4D97-AF65-F5344CB8AC3E}">
        <p14:creationId xmlns:p14="http://schemas.microsoft.com/office/powerpoint/2010/main" val="1052865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головок 13">
            <a:extLst>
              <a:ext uri="{FF2B5EF4-FFF2-40B4-BE49-F238E27FC236}">
                <a16:creationId xmlns:a16="http://schemas.microsoft.com/office/drawing/2014/main" xmlns="" id="{8EA15979-D3F1-45E3-8C01-7AEF5118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175" y="1286360"/>
            <a:ext cx="2582571" cy="385907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Процесс медиации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завершается </a:t>
            </a:r>
            <a:r>
              <a:rPr lang="ru-RU" sz="2000" b="1" dirty="0">
                <a:solidFill>
                  <a:srgbClr val="FF0000"/>
                </a:solidFill>
              </a:rPr>
              <a:t>заключением медиативного соглашения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Обсуждается, удовлетворены ли участники встречей, осталось ли что – то недоговоренное.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4C1D59-83A7-46E1-B162-72894FA10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55"/>
          <a:stretch/>
        </p:blipFill>
        <p:spPr>
          <a:xfrm>
            <a:off x="4063999" y="3182315"/>
            <a:ext cx="4064000" cy="2661458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024DF3B-8B95-45EC-8460-0F77119EEA7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4"/>
          <a:srcRect b="11103"/>
          <a:stretch/>
        </p:blipFill>
        <p:spPr>
          <a:xfrm>
            <a:off x="677897" y="593352"/>
            <a:ext cx="3851056" cy="2588963"/>
          </a:xfrm>
        </p:spPr>
      </p:pic>
    </p:spTree>
    <p:extLst>
      <p:ext uri="{BB962C8B-B14F-4D97-AF65-F5344CB8AC3E}">
        <p14:creationId xmlns:p14="http://schemas.microsoft.com/office/powerpoint/2010/main" val="374864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b="1" i="1" dirty="0">
                <a:solidFill>
                  <a:srgbClr val="FFFFFF"/>
                </a:solidFill>
              </a:rPr>
              <a:t> </a:t>
            </a:r>
            <a:r>
              <a:rPr lang="ru-RU" sz="4000" b="1" i="1" dirty="0" smtClean="0">
                <a:solidFill>
                  <a:srgbClr val="FFFFFF"/>
                </a:solidFill>
              </a:rPr>
              <a:t>Аналитическая беседа – через 2 – 3 недели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9349" y="2758698"/>
            <a:ext cx="5238428" cy="382763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Осознать результаты медиации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Выяснить, выполняются ли достигнутые соглашения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Обсудить преимущества восстановительного способа разрешения конфликтов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98" y="2874936"/>
            <a:ext cx="4189934" cy="31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8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i="1" dirty="0" err="1">
                <a:solidFill>
                  <a:srgbClr val="FFFFFF"/>
                </a:solidFill>
              </a:rPr>
              <a:t>Медиация</a:t>
            </a:r>
            <a:r>
              <a:rPr lang="en-US" sz="4000" b="1" i="1" dirty="0">
                <a:solidFill>
                  <a:srgbClr val="FFFFFF"/>
                </a:solidFill>
              </a:rPr>
              <a:t> - </a:t>
            </a:r>
            <a:r>
              <a:rPr lang="en-US" sz="4000" b="1" i="1" dirty="0" err="1">
                <a:solidFill>
                  <a:srgbClr val="FFFFFF"/>
                </a:solidFill>
              </a:rPr>
              <a:t>это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96513" y="2378076"/>
            <a:ext cx="5221264" cy="420825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особые переговоры с участием третьей нейтральной стороны (медиатора), направленные на достижение соглашения в интересах каждой стороны!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A902AD-9537-4C1B-A07B-7CC9FE96E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4" r="12656" b="-2"/>
          <a:stretch/>
        </p:blipFill>
        <p:spPr>
          <a:xfrm>
            <a:off x="7069748" y="2886562"/>
            <a:ext cx="4056835" cy="30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i="1" dirty="0" smtClean="0">
                <a:solidFill>
                  <a:srgbClr val="FFFFFF"/>
                </a:solidFill>
              </a:rPr>
              <a:t>Что ещё важно знать о медиации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2072" y="2543175"/>
            <a:ext cx="9076294" cy="413897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Медиатор не будет ругать, обвинять и наказывать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Медиатор не вызовет в школу родителей и не обратиться к директору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Медиатор ничего никому не расскажет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Медиатор не будет заставлять вас мириться с обидчиком, если вы сами этого не захотите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Если вы не захотите продолжать разговор, то вы в любое время можете уйти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70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5305" cy="168065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«Мир невозможно удержать силой. Его можно лишь достичь пониманием»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                  Альберт Эйнштейн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AE347C5-DC21-4492-8E69-F1767EA2A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14"/>
          <a:stretch/>
        </p:blipFill>
        <p:spPr>
          <a:xfrm>
            <a:off x="2269754" y="2417736"/>
            <a:ext cx="7481833" cy="42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0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b="1" dirty="0">
                <a:solidFill>
                  <a:srgbClr val="FFFFFF"/>
                </a:solidFill>
              </a:rPr>
              <a:t> </a:t>
            </a:r>
            <a:r>
              <a:rPr lang="ru-RU" sz="4000" b="1" i="1" dirty="0" smtClean="0">
                <a:solidFill>
                  <a:srgbClr val="FFFFFF"/>
                </a:solidFill>
              </a:rPr>
              <a:t>Принципы медиации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79349" y="2820692"/>
            <a:ext cx="4502257" cy="3232777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ru-RU" sz="3200" b="1" dirty="0" smtClean="0">
                <a:solidFill>
                  <a:srgbClr val="FF0000"/>
                </a:solidFill>
              </a:rPr>
              <a:t>Добровольность</a:t>
            </a:r>
          </a:p>
          <a:p>
            <a:pPr marL="0"/>
            <a:r>
              <a:rPr lang="ru-RU" sz="3200" b="1" dirty="0" smtClean="0">
                <a:solidFill>
                  <a:srgbClr val="FF0000"/>
                </a:solidFill>
              </a:rPr>
              <a:t>Конфиденциальность</a:t>
            </a:r>
          </a:p>
          <a:p>
            <a:pPr marL="0"/>
            <a:r>
              <a:rPr lang="ru-RU" sz="3200" b="1" dirty="0" smtClean="0">
                <a:solidFill>
                  <a:srgbClr val="FF0000"/>
                </a:solidFill>
              </a:rPr>
              <a:t>Равноправие</a:t>
            </a:r>
          </a:p>
          <a:p>
            <a:pPr marL="0"/>
            <a:r>
              <a:rPr lang="ru-RU" sz="3200" b="1" dirty="0" smtClean="0">
                <a:solidFill>
                  <a:srgbClr val="FF0000"/>
                </a:solidFill>
              </a:rPr>
              <a:t>Независимость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медиация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76" y="2998922"/>
            <a:ext cx="5584126" cy="314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1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i="1" dirty="0" err="1" smtClean="0">
                <a:solidFill>
                  <a:srgbClr val="FFFFFF"/>
                </a:solidFill>
              </a:rPr>
              <a:t>Медиа</a:t>
            </a:r>
            <a:r>
              <a:rPr lang="ru-RU" sz="4000" b="1" i="1" dirty="0" smtClean="0">
                <a:solidFill>
                  <a:srgbClr val="FFFFFF"/>
                </a:solidFill>
              </a:rPr>
              <a:t>тор</a:t>
            </a:r>
            <a:r>
              <a:rPr lang="en-US" sz="4000" b="1" i="1" dirty="0" smtClean="0">
                <a:solidFill>
                  <a:srgbClr val="FFFFFF"/>
                </a:solidFill>
              </a:rPr>
              <a:t> – </a:t>
            </a:r>
            <a:r>
              <a:rPr lang="en-US" sz="4000" b="1" i="1" dirty="0" err="1" smtClean="0">
                <a:solidFill>
                  <a:srgbClr val="FFFFFF"/>
                </a:solidFill>
              </a:rPr>
              <a:t>это</a:t>
            </a:r>
            <a:r>
              <a:rPr lang="ru-RU" sz="4000" b="1" i="1" dirty="0" smtClean="0">
                <a:solidFill>
                  <a:srgbClr val="FFFFFF"/>
                </a:solidFill>
              </a:rPr>
              <a:t> ведущий примирительной встречи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19322" y="2354088"/>
            <a:ext cx="5659985" cy="42322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Должен быть обучен техникам переговоров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равной степени поддерживает обе стороны конфликта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Организует конструктивный диалог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Помогает улучшить взаимодействие и наладить отношения между сторонами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Способствует достижению договоренностей, устраивающих обе стороны конфликта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026" name="Picture 2" descr="C:\Users\user\Pictures\медиация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28" y="3429000"/>
            <a:ext cx="4591793" cy="258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6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FFFFFF"/>
                </a:solidFill>
              </a:rPr>
              <a:t>Цель медиатора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32854" y="2456481"/>
            <a:ext cx="4827721" cy="35969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Организовать переговоры и провести их так, чтобы стороны конфликта между собой договорились. При этом все решения принимает не медиатор, а сами стороны.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медиация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5" y="2998921"/>
            <a:ext cx="5864752" cy="318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251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i="1" dirty="0" smtClean="0">
                <a:solidFill>
                  <a:srgbClr val="FFFFFF"/>
                </a:solidFill>
              </a:rPr>
              <a:t>С какой проблемой можно обратиться к медиатору?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9864" y="2543175"/>
            <a:ext cx="5075695" cy="413897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 вас конфликт с учащимся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 вас конфликт с учителем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 вас проблемы с родителями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 в ссоре с лучшим другом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Вы совершили противоправный поступок и хотите извиниться</a:t>
            </a:r>
          </a:p>
          <a:p>
            <a:endParaRPr lang="en-US" sz="1800" dirty="0"/>
          </a:p>
        </p:txBody>
      </p:sp>
      <p:pic>
        <p:nvPicPr>
          <p:cNvPr id="1026" name="Picture 2" descr="C:\Users\user\Pictures\медиация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90" y="2592460"/>
            <a:ext cx="4075685" cy="40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9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i="1" dirty="0" smtClean="0">
                <a:solidFill>
                  <a:srgbClr val="FFFFFF"/>
                </a:solidFill>
              </a:rPr>
              <a:t>При каких условиях можно  обратиться к медиатору?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2071" y="2378076"/>
            <a:ext cx="5666667" cy="430407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Конфликтующим сторонам больше 10 лет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Стороны признают свое участие в конфликте и стремятся его разрешить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Хотя бы одна сторона конфликта обратилась к медиатору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 момента конфликта прошло не больше месяца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Pictures\мед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70" y="3428999"/>
            <a:ext cx="4841271" cy="300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1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1B9BBD9-CD15-4808-B5E0-85F1C84FE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sz="4000" b="1" i="1" dirty="0" smtClean="0">
                <a:solidFill>
                  <a:srgbClr val="FFFFFF"/>
                </a:solidFill>
              </a:rPr>
              <a:t>В чем суть процесса медиации</a:t>
            </a:r>
            <a:endParaRPr lang="en-US" sz="4000" b="1" i="1" dirty="0">
              <a:solidFill>
                <a:srgbClr val="FFFFFF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409D35D-F295-429A-8A97-1E93E919DE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47614" y="2354090"/>
            <a:ext cx="5137688" cy="432806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Медиация это встреча сторон конфликта за столом переговоров, где стороны смогут сами: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Обсудить конфликт и его последствия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Понять друг друга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Избавиться от негативных эмоций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Сами найти устраивающее обе стороны решение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Обсудить, как избежать повторения конфликта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Принять ответственность за исправление причиненного вреда</a:t>
            </a:r>
          </a:p>
          <a:p>
            <a:endParaRPr lang="en-US" sz="1800" dirty="0"/>
          </a:p>
        </p:txBody>
      </p:sp>
      <p:pic>
        <p:nvPicPr>
          <p:cNvPr id="1026" name="Picture 2" descr="C:\Users\user\Pictures\Без названия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0" y="3014420"/>
            <a:ext cx="4652463" cy="25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1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74" y="309966"/>
            <a:ext cx="8767421" cy="646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699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Произвольный</PresentationFormat>
  <Paragraphs>83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Медиация, как альтернатива разрешения конфликта  </vt:lpstr>
      <vt:lpstr>Медиация - это</vt:lpstr>
      <vt:lpstr> Принципы медиации</vt:lpstr>
      <vt:lpstr>Медиатор – это ведущий примирительной встречи</vt:lpstr>
      <vt:lpstr>Цель медиатора</vt:lpstr>
      <vt:lpstr>С какой проблемой можно обратиться к медиатору?</vt:lpstr>
      <vt:lpstr>При каких условиях можно  обратиться к медиатору?</vt:lpstr>
      <vt:lpstr>В чем суть процесса медиации</vt:lpstr>
      <vt:lpstr>Презентация PowerPoint</vt:lpstr>
      <vt:lpstr>Правила примирительной встречи</vt:lpstr>
      <vt:lpstr>Процесс медиации может быть инициирован обеими сторонами, либо одной из сторон.</vt:lpstr>
      <vt:lpstr>В случае, если к медиатору обращается одна сторона, медиатор может по ее просьбе сделать предложение об урегулировании спора путем проведения медиации второй стороне.</vt:lpstr>
      <vt:lpstr>Медиатор открывая медиацию: представляется, предлагает представиться лицам, участвующим в переговорах, объясняет их полномочия, рассказывает о порядке проведения процедуры медиации.</vt:lpstr>
      <vt:lpstr>Сторонам поочередно предоставляется возможность изложить свое понимание причин возникновения спора, пути его разрешения и желаемый результат переговоров. </vt:lpstr>
      <vt:lpstr>После того, как каждая сторона рассказала свое видение ситуации следует этап дискуссии, на которой стороны и медиатор могут задать возникшие в ходе презентации сторон вопросы.</vt:lpstr>
      <vt:lpstr>Стороны определяют и формулируют круг спорных вопросов, требующих рассмотрения и обсуждения, выражают свое мнение и позицию по поводу возникшей спорной ситуации, выделяют основные вопросы, решение которых является наиболее важным для них. </vt:lpstr>
      <vt:lpstr>Стороны вырабатывают и обсуждают варианты предложений по урегулированию спора, анализируют и оценивают предложенные варианты и способы урегулирования спора с точки зрения конструктивности, приемлемости и реалистичности. </vt:lpstr>
      <vt:lpstr>Процесс медиации завершается заключением медиативного соглашения. Обсуждается, удовлетворены ли участники встречей, осталось ли что – то недоговоренное.</vt:lpstr>
      <vt:lpstr> Аналитическая беседа – через 2 – 3 недели</vt:lpstr>
      <vt:lpstr>Что ещё важно знать о медиации</vt:lpstr>
      <vt:lpstr>«Мир невозможно удержать силой. Его можно лишь достичь пониманием»                                                    Альберт Эйнштейн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2020-04-27T18:51:38Z</dcterms:created>
  <dcterms:modified xsi:type="dcterms:W3CDTF">2024-01-11T12:39:01Z</dcterms:modified>
</cp:coreProperties>
</file>